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5"/>
  </p:notesMasterIdLst>
  <p:sldIdLst>
    <p:sldId id="258" r:id="rId2"/>
    <p:sldId id="257" r:id="rId3"/>
    <p:sldId id="278" r:id="rId4"/>
    <p:sldId id="277" r:id="rId5"/>
    <p:sldId id="279" r:id="rId6"/>
    <p:sldId id="280" r:id="rId7"/>
    <p:sldId id="259" r:id="rId8"/>
    <p:sldId id="281" r:id="rId9"/>
    <p:sldId id="284" r:id="rId10"/>
    <p:sldId id="286" r:id="rId11"/>
    <p:sldId id="269" r:id="rId12"/>
    <p:sldId id="282" r:id="rId13"/>
    <p:sldId id="283" r:id="rId14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2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1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29255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46582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834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3182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3427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4525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9957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4629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5050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0" y="1254910"/>
            <a:ext cx="18288118" cy="9032149"/>
            <a:chOff x="0" y="-47625"/>
            <a:chExt cx="4816592" cy="2378822"/>
          </a:xfrm>
        </p:grpSpPr>
        <p:sp>
          <p:nvSpPr>
            <p:cNvPr id="27" name="Google Shape;27;p4"/>
            <p:cNvSpPr/>
            <p:nvPr/>
          </p:nvSpPr>
          <p:spPr>
            <a:xfrm>
              <a:off x="0" y="0"/>
              <a:ext cx="4816592" cy="2331197"/>
            </a:xfrm>
            <a:custGeom>
              <a:avLst/>
              <a:gdLst/>
              <a:ahLst/>
              <a:cxnLst/>
              <a:rect l="l" t="t" r="r" b="b"/>
              <a:pathLst>
                <a:path w="4816592" h="233119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31197"/>
                  </a:lnTo>
                  <a:lnTo>
                    <a:pt x="0" y="2331197"/>
                  </a:lnTo>
                  <a:close/>
                </a:path>
              </a:pathLst>
            </a:custGeom>
            <a:solidFill>
              <a:srgbClr val="072B3E"/>
            </a:solidFill>
            <a:ln>
              <a:noFill/>
            </a:ln>
          </p:spPr>
        </p:sp>
        <p:sp>
          <p:nvSpPr>
            <p:cNvPr id="28" name="Google Shape;28;p4"/>
            <p:cNvSpPr txBox="1"/>
            <p:nvPr/>
          </p:nvSpPr>
          <p:spPr>
            <a:xfrm>
              <a:off x="0" y="-47625"/>
              <a:ext cx="4816500" cy="237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" name="Google Shape;29;p4"/>
          <p:cNvGrpSpPr/>
          <p:nvPr/>
        </p:nvGrpSpPr>
        <p:grpSpPr>
          <a:xfrm>
            <a:off x="1028700" y="588934"/>
            <a:ext cx="323550" cy="276284"/>
            <a:chOff x="0" y="16894"/>
            <a:chExt cx="431400" cy="368378"/>
          </a:xfrm>
        </p:grpSpPr>
        <p:cxnSp>
          <p:nvCxnSpPr>
            <p:cNvPr id="30" name="Google Shape;30;p4"/>
            <p:cNvCxnSpPr/>
            <p:nvPr/>
          </p:nvCxnSpPr>
          <p:spPr>
            <a:xfrm>
              <a:off x="0" y="16894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" name="Google Shape;31;p4"/>
            <p:cNvCxnSpPr/>
            <p:nvPr/>
          </p:nvCxnSpPr>
          <p:spPr>
            <a:xfrm>
              <a:off x="0" y="206851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" name="Google Shape;32;p4"/>
            <p:cNvCxnSpPr/>
            <p:nvPr/>
          </p:nvCxnSpPr>
          <p:spPr>
            <a:xfrm>
              <a:off x="0" y="385272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33" name="Google Shape;33;p4"/>
          <p:cNvCxnSpPr/>
          <p:nvPr/>
        </p:nvCxnSpPr>
        <p:spPr>
          <a:xfrm>
            <a:off x="11603077" y="887413"/>
            <a:ext cx="755700" cy="0"/>
          </a:xfrm>
          <a:prstGeom prst="straightConnector1">
            <a:avLst/>
          </a:prstGeom>
          <a:noFill/>
          <a:ln w="28575" cap="flat" cmpd="sng">
            <a:solidFill>
              <a:srgbClr val="FFFFFF">
                <a:alpha val="698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34;p4"/>
          <p:cNvSpPr txBox="1"/>
          <p:nvPr/>
        </p:nvSpPr>
        <p:spPr>
          <a:xfrm>
            <a:off x="14781981" y="584201"/>
            <a:ext cx="720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35" name="Google Shape;35;p4"/>
          <p:cNvSpPr txBox="1"/>
          <p:nvPr/>
        </p:nvSpPr>
        <p:spPr>
          <a:xfrm>
            <a:off x="16395576" y="584201"/>
            <a:ext cx="863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36" name="Google Shape;36;p4"/>
          <p:cNvSpPr txBox="1"/>
          <p:nvPr/>
        </p:nvSpPr>
        <p:spPr>
          <a:xfrm>
            <a:off x="13139951" y="584201"/>
            <a:ext cx="636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37" name="Google Shape;37;p4"/>
          <p:cNvSpPr txBox="1"/>
          <p:nvPr/>
        </p:nvSpPr>
        <p:spPr>
          <a:xfrm>
            <a:off x="11697546" y="584201"/>
            <a:ext cx="5670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38" name="Google Shape;38;p4"/>
          <p:cNvSpPr txBox="1"/>
          <p:nvPr/>
        </p:nvSpPr>
        <p:spPr>
          <a:xfrm>
            <a:off x="1548328" y="584201"/>
            <a:ext cx="10953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YOUR LOGO</a:t>
            </a:r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680150" y="2200775"/>
            <a:ext cx="16046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5112875" y="46571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5"/>
          <p:cNvGrpSpPr/>
          <p:nvPr/>
        </p:nvGrpSpPr>
        <p:grpSpPr>
          <a:xfrm>
            <a:off x="0" y="-180827"/>
            <a:ext cx="11119829" cy="10493280"/>
            <a:chOff x="0" y="-47625"/>
            <a:chExt cx="2928660" cy="2763644"/>
          </a:xfrm>
        </p:grpSpPr>
        <p:sp>
          <p:nvSpPr>
            <p:cNvPr id="43" name="Google Shape;43;p5"/>
            <p:cNvSpPr/>
            <p:nvPr/>
          </p:nvSpPr>
          <p:spPr>
            <a:xfrm>
              <a:off x="0" y="0"/>
              <a:ext cx="2928660" cy="2716019"/>
            </a:xfrm>
            <a:custGeom>
              <a:avLst/>
              <a:gdLst/>
              <a:ahLst/>
              <a:cxnLst/>
              <a:rect l="l" t="t" r="r" b="b"/>
              <a:pathLst>
                <a:path w="2928660" h="2716019" extrusionOk="0">
                  <a:moveTo>
                    <a:pt x="0" y="0"/>
                  </a:moveTo>
                  <a:lnTo>
                    <a:pt x="2928660" y="0"/>
                  </a:lnTo>
                  <a:lnTo>
                    <a:pt x="2928660" y="2716019"/>
                  </a:lnTo>
                  <a:lnTo>
                    <a:pt x="0" y="2716019"/>
                  </a:ln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  <a:ln>
              <a:noFill/>
            </a:ln>
          </p:spPr>
        </p:sp>
        <p:sp>
          <p:nvSpPr>
            <p:cNvPr id="44" name="Google Shape;44;p5"/>
            <p:cNvSpPr txBox="1"/>
            <p:nvPr/>
          </p:nvSpPr>
          <p:spPr>
            <a:xfrm>
              <a:off x="0" y="-47625"/>
              <a:ext cx="2928600" cy="276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868450" y="1164175"/>
            <a:ext cx="96243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1212013" y="7558738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400"/>
              <a:buNone/>
              <a:defRPr sz="24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1028700" y="588934"/>
            <a:ext cx="323550" cy="276284"/>
            <a:chOff x="0" y="16894"/>
            <a:chExt cx="431400" cy="368378"/>
          </a:xfrm>
        </p:grpSpPr>
        <p:cxnSp>
          <p:nvCxnSpPr>
            <p:cNvPr id="48" name="Google Shape;48;p5"/>
            <p:cNvCxnSpPr/>
            <p:nvPr/>
          </p:nvCxnSpPr>
          <p:spPr>
            <a:xfrm>
              <a:off x="0" y="16894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9" name="Google Shape;49;p5"/>
            <p:cNvCxnSpPr/>
            <p:nvPr/>
          </p:nvCxnSpPr>
          <p:spPr>
            <a:xfrm>
              <a:off x="0" y="206851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" name="Google Shape;50;p5"/>
            <p:cNvCxnSpPr/>
            <p:nvPr/>
          </p:nvCxnSpPr>
          <p:spPr>
            <a:xfrm>
              <a:off x="0" y="385272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51" name="Google Shape;51;p5"/>
          <p:cNvCxnSpPr/>
          <p:nvPr/>
        </p:nvCxnSpPr>
        <p:spPr>
          <a:xfrm>
            <a:off x="11603077" y="887413"/>
            <a:ext cx="755700" cy="0"/>
          </a:xfrm>
          <a:prstGeom prst="straightConnector1">
            <a:avLst/>
          </a:prstGeom>
          <a:noFill/>
          <a:ln w="28575" cap="flat" cmpd="sng">
            <a:solidFill>
              <a:srgbClr val="FFFFFF">
                <a:alpha val="698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" name="Google Shape;52;p5"/>
          <p:cNvSpPr txBox="1"/>
          <p:nvPr/>
        </p:nvSpPr>
        <p:spPr>
          <a:xfrm>
            <a:off x="14781981" y="584201"/>
            <a:ext cx="720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53" name="Google Shape;53;p5"/>
          <p:cNvSpPr txBox="1"/>
          <p:nvPr/>
        </p:nvSpPr>
        <p:spPr>
          <a:xfrm>
            <a:off x="16395576" y="584201"/>
            <a:ext cx="863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54" name="Google Shape;54;p5"/>
          <p:cNvSpPr txBox="1"/>
          <p:nvPr/>
        </p:nvSpPr>
        <p:spPr>
          <a:xfrm>
            <a:off x="13139951" y="584201"/>
            <a:ext cx="636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55" name="Google Shape;55;p5"/>
          <p:cNvSpPr txBox="1"/>
          <p:nvPr/>
        </p:nvSpPr>
        <p:spPr>
          <a:xfrm>
            <a:off x="11697546" y="584201"/>
            <a:ext cx="5670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1548328" y="584201"/>
            <a:ext cx="10953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YOUR LOGO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6"/>
          <p:cNvGrpSpPr/>
          <p:nvPr/>
        </p:nvGrpSpPr>
        <p:grpSpPr>
          <a:xfrm>
            <a:off x="0" y="1254910"/>
            <a:ext cx="18288118" cy="9032149"/>
            <a:chOff x="0" y="-47625"/>
            <a:chExt cx="4816592" cy="2378822"/>
          </a:xfrm>
        </p:grpSpPr>
        <p:sp>
          <p:nvSpPr>
            <p:cNvPr id="59" name="Google Shape;59;p6"/>
            <p:cNvSpPr/>
            <p:nvPr/>
          </p:nvSpPr>
          <p:spPr>
            <a:xfrm>
              <a:off x="0" y="0"/>
              <a:ext cx="4816592" cy="2331197"/>
            </a:xfrm>
            <a:custGeom>
              <a:avLst/>
              <a:gdLst/>
              <a:ahLst/>
              <a:cxnLst/>
              <a:rect l="l" t="t" r="r" b="b"/>
              <a:pathLst>
                <a:path w="4816592" h="233119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31197"/>
                  </a:lnTo>
                  <a:lnTo>
                    <a:pt x="0" y="2331197"/>
                  </a:lnTo>
                  <a:close/>
                </a:path>
              </a:pathLst>
            </a:custGeom>
            <a:solidFill>
              <a:srgbClr val="072B3E"/>
            </a:solidFill>
            <a:ln>
              <a:noFill/>
            </a:ln>
          </p:spPr>
        </p:sp>
        <p:sp>
          <p:nvSpPr>
            <p:cNvPr id="60" name="Google Shape;60;p6"/>
            <p:cNvSpPr txBox="1"/>
            <p:nvPr/>
          </p:nvSpPr>
          <p:spPr>
            <a:xfrm>
              <a:off x="0" y="-47625"/>
              <a:ext cx="4816500" cy="237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" name="Google Shape;61;p6"/>
          <p:cNvSpPr txBox="1">
            <a:spLocks noGrp="1"/>
          </p:cNvSpPr>
          <p:nvPr>
            <p:ph type="title"/>
          </p:nvPr>
        </p:nvSpPr>
        <p:spPr>
          <a:xfrm>
            <a:off x="642475" y="2186775"/>
            <a:ext cx="16046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body" idx="1"/>
          </p:nvPr>
        </p:nvSpPr>
        <p:spPr>
          <a:xfrm>
            <a:off x="1905950" y="4651325"/>
            <a:ext cx="66531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2"/>
          </p:nvPr>
        </p:nvSpPr>
        <p:spPr>
          <a:xfrm>
            <a:off x="8810245" y="4651325"/>
            <a:ext cx="66531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grpSp>
        <p:nvGrpSpPr>
          <p:cNvPr id="64" name="Google Shape;64;p6"/>
          <p:cNvGrpSpPr/>
          <p:nvPr/>
        </p:nvGrpSpPr>
        <p:grpSpPr>
          <a:xfrm>
            <a:off x="1028700" y="588934"/>
            <a:ext cx="323550" cy="276284"/>
            <a:chOff x="0" y="16894"/>
            <a:chExt cx="431400" cy="368378"/>
          </a:xfrm>
        </p:grpSpPr>
        <p:cxnSp>
          <p:nvCxnSpPr>
            <p:cNvPr id="65" name="Google Shape;65;p6"/>
            <p:cNvCxnSpPr/>
            <p:nvPr/>
          </p:nvCxnSpPr>
          <p:spPr>
            <a:xfrm>
              <a:off x="0" y="16894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" name="Google Shape;66;p6"/>
            <p:cNvCxnSpPr/>
            <p:nvPr/>
          </p:nvCxnSpPr>
          <p:spPr>
            <a:xfrm>
              <a:off x="0" y="206851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7" name="Google Shape;67;p6"/>
            <p:cNvCxnSpPr/>
            <p:nvPr/>
          </p:nvCxnSpPr>
          <p:spPr>
            <a:xfrm>
              <a:off x="0" y="385272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68" name="Google Shape;68;p6"/>
          <p:cNvCxnSpPr/>
          <p:nvPr/>
        </p:nvCxnSpPr>
        <p:spPr>
          <a:xfrm>
            <a:off x="11603077" y="887413"/>
            <a:ext cx="755700" cy="0"/>
          </a:xfrm>
          <a:prstGeom prst="straightConnector1">
            <a:avLst/>
          </a:prstGeom>
          <a:noFill/>
          <a:ln w="28575" cap="flat" cmpd="sng">
            <a:solidFill>
              <a:srgbClr val="FFFFFF">
                <a:alpha val="698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9" name="Google Shape;69;p6"/>
          <p:cNvSpPr txBox="1"/>
          <p:nvPr/>
        </p:nvSpPr>
        <p:spPr>
          <a:xfrm>
            <a:off x="14781981" y="584201"/>
            <a:ext cx="720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70" name="Google Shape;70;p6"/>
          <p:cNvSpPr txBox="1"/>
          <p:nvPr/>
        </p:nvSpPr>
        <p:spPr>
          <a:xfrm>
            <a:off x="16395576" y="584201"/>
            <a:ext cx="863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71" name="Google Shape;71;p6"/>
          <p:cNvSpPr txBox="1"/>
          <p:nvPr/>
        </p:nvSpPr>
        <p:spPr>
          <a:xfrm>
            <a:off x="13139951" y="584201"/>
            <a:ext cx="636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72" name="Google Shape;72;p6"/>
          <p:cNvSpPr txBox="1"/>
          <p:nvPr/>
        </p:nvSpPr>
        <p:spPr>
          <a:xfrm>
            <a:off x="11697546" y="584201"/>
            <a:ext cx="5670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73" name="Google Shape;73;p6"/>
          <p:cNvSpPr txBox="1"/>
          <p:nvPr/>
        </p:nvSpPr>
        <p:spPr>
          <a:xfrm>
            <a:off x="1548328" y="584201"/>
            <a:ext cx="10953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YOUR LOGO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7"/>
          <p:cNvGrpSpPr/>
          <p:nvPr/>
        </p:nvGrpSpPr>
        <p:grpSpPr>
          <a:xfrm>
            <a:off x="0" y="1254910"/>
            <a:ext cx="18288118" cy="9032149"/>
            <a:chOff x="0" y="-47625"/>
            <a:chExt cx="4816592" cy="2378822"/>
          </a:xfrm>
        </p:grpSpPr>
        <p:sp>
          <p:nvSpPr>
            <p:cNvPr id="76" name="Google Shape;76;p7"/>
            <p:cNvSpPr/>
            <p:nvPr/>
          </p:nvSpPr>
          <p:spPr>
            <a:xfrm>
              <a:off x="0" y="0"/>
              <a:ext cx="4816592" cy="2331197"/>
            </a:xfrm>
            <a:custGeom>
              <a:avLst/>
              <a:gdLst/>
              <a:ahLst/>
              <a:cxnLst/>
              <a:rect l="l" t="t" r="r" b="b"/>
              <a:pathLst>
                <a:path w="4816592" h="233119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31197"/>
                  </a:lnTo>
                  <a:lnTo>
                    <a:pt x="0" y="2331197"/>
                  </a:lnTo>
                  <a:close/>
                </a:path>
              </a:pathLst>
            </a:custGeom>
            <a:solidFill>
              <a:srgbClr val="072B3E"/>
            </a:solidFill>
            <a:ln>
              <a:noFill/>
            </a:ln>
          </p:spPr>
        </p:sp>
        <p:sp>
          <p:nvSpPr>
            <p:cNvPr id="77" name="Google Shape;77;p7"/>
            <p:cNvSpPr txBox="1"/>
            <p:nvPr/>
          </p:nvSpPr>
          <p:spPr>
            <a:xfrm>
              <a:off x="0" y="-47625"/>
              <a:ext cx="4816500" cy="237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8" name="Google Shape;78;p7"/>
          <p:cNvSpPr txBox="1">
            <a:spLocks noGrp="1"/>
          </p:cNvSpPr>
          <p:nvPr>
            <p:ph type="title"/>
          </p:nvPr>
        </p:nvSpPr>
        <p:spPr>
          <a:xfrm>
            <a:off x="736625" y="2209413"/>
            <a:ext cx="16366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body" idx="1"/>
          </p:nvPr>
        </p:nvSpPr>
        <p:spPr>
          <a:xfrm>
            <a:off x="2805750" y="4840825"/>
            <a:ext cx="56148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body" idx="2"/>
          </p:nvPr>
        </p:nvSpPr>
        <p:spPr>
          <a:xfrm>
            <a:off x="9583969" y="4746625"/>
            <a:ext cx="56172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grpSp>
        <p:nvGrpSpPr>
          <p:cNvPr id="81" name="Google Shape;81;p7"/>
          <p:cNvGrpSpPr/>
          <p:nvPr/>
        </p:nvGrpSpPr>
        <p:grpSpPr>
          <a:xfrm>
            <a:off x="1028700" y="588934"/>
            <a:ext cx="323550" cy="276284"/>
            <a:chOff x="0" y="16894"/>
            <a:chExt cx="431400" cy="368378"/>
          </a:xfrm>
        </p:grpSpPr>
        <p:cxnSp>
          <p:nvCxnSpPr>
            <p:cNvPr id="82" name="Google Shape;82;p7"/>
            <p:cNvCxnSpPr/>
            <p:nvPr/>
          </p:nvCxnSpPr>
          <p:spPr>
            <a:xfrm>
              <a:off x="0" y="16894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" name="Google Shape;83;p7"/>
            <p:cNvCxnSpPr/>
            <p:nvPr/>
          </p:nvCxnSpPr>
          <p:spPr>
            <a:xfrm>
              <a:off x="0" y="206851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" name="Google Shape;84;p7"/>
            <p:cNvCxnSpPr/>
            <p:nvPr/>
          </p:nvCxnSpPr>
          <p:spPr>
            <a:xfrm>
              <a:off x="0" y="385272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85" name="Google Shape;85;p7"/>
          <p:cNvCxnSpPr/>
          <p:nvPr/>
        </p:nvCxnSpPr>
        <p:spPr>
          <a:xfrm>
            <a:off x="11603077" y="887413"/>
            <a:ext cx="755700" cy="0"/>
          </a:xfrm>
          <a:prstGeom prst="straightConnector1">
            <a:avLst/>
          </a:prstGeom>
          <a:noFill/>
          <a:ln w="28575" cap="flat" cmpd="sng">
            <a:solidFill>
              <a:srgbClr val="FFFFFF">
                <a:alpha val="698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7"/>
          <p:cNvSpPr txBox="1"/>
          <p:nvPr/>
        </p:nvSpPr>
        <p:spPr>
          <a:xfrm>
            <a:off x="14781981" y="584201"/>
            <a:ext cx="720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87" name="Google Shape;87;p7"/>
          <p:cNvSpPr txBox="1"/>
          <p:nvPr/>
        </p:nvSpPr>
        <p:spPr>
          <a:xfrm>
            <a:off x="16395576" y="584201"/>
            <a:ext cx="863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88" name="Google Shape;88;p7"/>
          <p:cNvSpPr txBox="1"/>
          <p:nvPr/>
        </p:nvSpPr>
        <p:spPr>
          <a:xfrm>
            <a:off x="13139951" y="584201"/>
            <a:ext cx="636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89" name="Google Shape;89;p7"/>
          <p:cNvSpPr txBox="1"/>
          <p:nvPr/>
        </p:nvSpPr>
        <p:spPr>
          <a:xfrm>
            <a:off x="11697546" y="584201"/>
            <a:ext cx="5670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90" name="Google Shape;90;p7"/>
          <p:cNvSpPr txBox="1"/>
          <p:nvPr/>
        </p:nvSpPr>
        <p:spPr>
          <a:xfrm>
            <a:off x="1548328" y="584201"/>
            <a:ext cx="10953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YOUR LOGO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8"/>
          <p:cNvGrpSpPr/>
          <p:nvPr/>
        </p:nvGrpSpPr>
        <p:grpSpPr>
          <a:xfrm>
            <a:off x="0" y="1254910"/>
            <a:ext cx="18288118" cy="9032149"/>
            <a:chOff x="0" y="-47625"/>
            <a:chExt cx="4816592" cy="2378822"/>
          </a:xfrm>
        </p:grpSpPr>
        <p:sp>
          <p:nvSpPr>
            <p:cNvPr id="93" name="Google Shape;93;p8"/>
            <p:cNvSpPr/>
            <p:nvPr/>
          </p:nvSpPr>
          <p:spPr>
            <a:xfrm>
              <a:off x="0" y="0"/>
              <a:ext cx="4816592" cy="2331197"/>
            </a:xfrm>
            <a:custGeom>
              <a:avLst/>
              <a:gdLst/>
              <a:ahLst/>
              <a:cxnLst/>
              <a:rect l="l" t="t" r="r" b="b"/>
              <a:pathLst>
                <a:path w="4816592" h="233119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31197"/>
                  </a:lnTo>
                  <a:lnTo>
                    <a:pt x="0" y="2331197"/>
                  </a:lnTo>
                  <a:close/>
                </a:path>
              </a:pathLst>
            </a:custGeom>
            <a:solidFill>
              <a:srgbClr val="072B3E"/>
            </a:solidFill>
            <a:ln>
              <a:noFill/>
            </a:ln>
          </p:spPr>
        </p:sp>
        <p:sp>
          <p:nvSpPr>
            <p:cNvPr id="94" name="Google Shape;94;p8"/>
            <p:cNvSpPr txBox="1"/>
            <p:nvPr/>
          </p:nvSpPr>
          <p:spPr>
            <a:xfrm>
              <a:off x="0" y="-47625"/>
              <a:ext cx="4816500" cy="237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774300" y="2421750"/>
            <a:ext cx="16046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6" name="Google Shape;96;p8"/>
          <p:cNvGrpSpPr/>
          <p:nvPr/>
        </p:nvGrpSpPr>
        <p:grpSpPr>
          <a:xfrm>
            <a:off x="1028700" y="588934"/>
            <a:ext cx="323550" cy="276284"/>
            <a:chOff x="0" y="16894"/>
            <a:chExt cx="431400" cy="368378"/>
          </a:xfrm>
        </p:grpSpPr>
        <p:cxnSp>
          <p:nvCxnSpPr>
            <p:cNvPr id="97" name="Google Shape;97;p8"/>
            <p:cNvCxnSpPr/>
            <p:nvPr/>
          </p:nvCxnSpPr>
          <p:spPr>
            <a:xfrm>
              <a:off x="0" y="16894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98;p8"/>
            <p:cNvCxnSpPr/>
            <p:nvPr/>
          </p:nvCxnSpPr>
          <p:spPr>
            <a:xfrm>
              <a:off x="0" y="206851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" name="Google Shape;99;p8"/>
            <p:cNvCxnSpPr/>
            <p:nvPr/>
          </p:nvCxnSpPr>
          <p:spPr>
            <a:xfrm>
              <a:off x="0" y="385272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100" name="Google Shape;100;p8"/>
          <p:cNvCxnSpPr/>
          <p:nvPr/>
        </p:nvCxnSpPr>
        <p:spPr>
          <a:xfrm>
            <a:off x="11603077" y="887413"/>
            <a:ext cx="755700" cy="0"/>
          </a:xfrm>
          <a:prstGeom prst="straightConnector1">
            <a:avLst/>
          </a:prstGeom>
          <a:noFill/>
          <a:ln w="28575" cap="flat" cmpd="sng">
            <a:solidFill>
              <a:srgbClr val="FFFFFF">
                <a:alpha val="698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1" name="Google Shape;101;p8"/>
          <p:cNvSpPr txBox="1"/>
          <p:nvPr/>
        </p:nvSpPr>
        <p:spPr>
          <a:xfrm>
            <a:off x="14781981" y="584201"/>
            <a:ext cx="720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102" name="Google Shape;102;p8"/>
          <p:cNvSpPr txBox="1"/>
          <p:nvPr/>
        </p:nvSpPr>
        <p:spPr>
          <a:xfrm>
            <a:off x="16395576" y="584201"/>
            <a:ext cx="863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103" name="Google Shape;103;p8"/>
          <p:cNvSpPr txBox="1"/>
          <p:nvPr/>
        </p:nvSpPr>
        <p:spPr>
          <a:xfrm>
            <a:off x="13139951" y="584201"/>
            <a:ext cx="636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104" name="Google Shape;104;p8"/>
          <p:cNvSpPr txBox="1"/>
          <p:nvPr/>
        </p:nvSpPr>
        <p:spPr>
          <a:xfrm>
            <a:off x="11697546" y="584201"/>
            <a:ext cx="5670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105" name="Google Shape;105;p8"/>
          <p:cNvSpPr txBox="1"/>
          <p:nvPr/>
        </p:nvSpPr>
        <p:spPr>
          <a:xfrm>
            <a:off x="1548328" y="584201"/>
            <a:ext cx="10953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YOUR LOGO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9"/>
          <p:cNvGrpSpPr/>
          <p:nvPr/>
        </p:nvGrpSpPr>
        <p:grpSpPr>
          <a:xfrm>
            <a:off x="0" y="1254910"/>
            <a:ext cx="18288118" cy="9032149"/>
            <a:chOff x="0" y="-47625"/>
            <a:chExt cx="4816592" cy="2378822"/>
          </a:xfrm>
        </p:grpSpPr>
        <p:sp>
          <p:nvSpPr>
            <p:cNvPr id="108" name="Google Shape;108;p9"/>
            <p:cNvSpPr/>
            <p:nvPr/>
          </p:nvSpPr>
          <p:spPr>
            <a:xfrm>
              <a:off x="0" y="0"/>
              <a:ext cx="4816592" cy="2331197"/>
            </a:xfrm>
            <a:custGeom>
              <a:avLst/>
              <a:gdLst/>
              <a:ahLst/>
              <a:cxnLst/>
              <a:rect l="l" t="t" r="r" b="b"/>
              <a:pathLst>
                <a:path w="4816592" h="233119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31197"/>
                  </a:lnTo>
                  <a:lnTo>
                    <a:pt x="0" y="2331197"/>
                  </a:lnTo>
                  <a:close/>
                </a:path>
              </a:pathLst>
            </a:custGeom>
            <a:solidFill>
              <a:srgbClr val="072B3E"/>
            </a:solidFill>
            <a:ln>
              <a:noFill/>
            </a:ln>
          </p:spPr>
        </p:sp>
        <p:sp>
          <p:nvSpPr>
            <p:cNvPr id="109" name="Google Shape;109;p9"/>
            <p:cNvSpPr txBox="1"/>
            <p:nvPr/>
          </p:nvSpPr>
          <p:spPr>
            <a:xfrm>
              <a:off x="0" y="-47625"/>
              <a:ext cx="4816500" cy="237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9"/>
          <p:cNvGrpSpPr/>
          <p:nvPr/>
        </p:nvGrpSpPr>
        <p:grpSpPr>
          <a:xfrm>
            <a:off x="1028700" y="588934"/>
            <a:ext cx="323550" cy="276284"/>
            <a:chOff x="0" y="16894"/>
            <a:chExt cx="431400" cy="368378"/>
          </a:xfrm>
        </p:grpSpPr>
        <p:cxnSp>
          <p:nvCxnSpPr>
            <p:cNvPr id="111" name="Google Shape;111;p9"/>
            <p:cNvCxnSpPr/>
            <p:nvPr/>
          </p:nvCxnSpPr>
          <p:spPr>
            <a:xfrm>
              <a:off x="0" y="16894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2" name="Google Shape;112;p9"/>
            <p:cNvCxnSpPr/>
            <p:nvPr/>
          </p:nvCxnSpPr>
          <p:spPr>
            <a:xfrm>
              <a:off x="0" y="206851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3" name="Google Shape;113;p9"/>
            <p:cNvCxnSpPr/>
            <p:nvPr/>
          </p:nvCxnSpPr>
          <p:spPr>
            <a:xfrm>
              <a:off x="0" y="385272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114" name="Google Shape;114;p9"/>
          <p:cNvCxnSpPr/>
          <p:nvPr/>
        </p:nvCxnSpPr>
        <p:spPr>
          <a:xfrm>
            <a:off x="11603077" y="887413"/>
            <a:ext cx="755700" cy="0"/>
          </a:xfrm>
          <a:prstGeom prst="straightConnector1">
            <a:avLst/>
          </a:prstGeom>
          <a:noFill/>
          <a:ln w="28575" cap="flat" cmpd="sng">
            <a:solidFill>
              <a:srgbClr val="FFFFFF">
                <a:alpha val="698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5" name="Google Shape;115;p9"/>
          <p:cNvSpPr txBox="1"/>
          <p:nvPr/>
        </p:nvSpPr>
        <p:spPr>
          <a:xfrm>
            <a:off x="14781981" y="584201"/>
            <a:ext cx="720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116" name="Google Shape;116;p9"/>
          <p:cNvSpPr txBox="1"/>
          <p:nvPr/>
        </p:nvSpPr>
        <p:spPr>
          <a:xfrm>
            <a:off x="16395576" y="584201"/>
            <a:ext cx="863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117" name="Google Shape;117;p9"/>
          <p:cNvSpPr txBox="1"/>
          <p:nvPr/>
        </p:nvSpPr>
        <p:spPr>
          <a:xfrm>
            <a:off x="13139951" y="584201"/>
            <a:ext cx="636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118" name="Google Shape;118;p9"/>
          <p:cNvSpPr txBox="1"/>
          <p:nvPr/>
        </p:nvSpPr>
        <p:spPr>
          <a:xfrm>
            <a:off x="11697546" y="584201"/>
            <a:ext cx="5670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119" name="Google Shape;119;p9"/>
          <p:cNvSpPr txBox="1"/>
          <p:nvPr/>
        </p:nvSpPr>
        <p:spPr>
          <a:xfrm>
            <a:off x="1548328" y="584201"/>
            <a:ext cx="10953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YOUR LOGO</a:t>
            </a:r>
            <a:endParaRPr/>
          </a:p>
        </p:txBody>
      </p:sp>
      <p:sp>
        <p:nvSpPr>
          <p:cNvPr id="120" name="Google Shape;120;p9"/>
          <p:cNvSpPr txBox="1">
            <a:spLocks noGrp="1"/>
          </p:cNvSpPr>
          <p:nvPr>
            <p:ph type="title"/>
          </p:nvPr>
        </p:nvSpPr>
        <p:spPr>
          <a:xfrm>
            <a:off x="626725" y="2796825"/>
            <a:ext cx="160626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1" name="Google Shape;121;p9"/>
          <p:cNvSpPr txBox="1">
            <a:spLocks noGrp="1"/>
          </p:cNvSpPr>
          <p:nvPr>
            <p:ph type="body" idx="1"/>
          </p:nvPr>
        </p:nvSpPr>
        <p:spPr>
          <a:xfrm>
            <a:off x="7854213" y="4712275"/>
            <a:ext cx="95694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122" name="Google Shape;122;p9"/>
          <p:cNvSpPr txBox="1">
            <a:spLocks noGrp="1"/>
          </p:cNvSpPr>
          <p:nvPr>
            <p:ph type="body" idx="2"/>
          </p:nvPr>
        </p:nvSpPr>
        <p:spPr>
          <a:xfrm>
            <a:off x="2130350" y="4712275"/>
            <a:ext cx="56319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0"/>
          <p:cNvGrpSpPr/>
          <p:nvPr/>
        </p:nvGrpSpPr>
        <p:grpSpPr>
          <a:xfrm>
            <a:off x="1028700" y="588934"/>
            <a:ext cx="323550" cy="276284"/>
            <a:chOff x="0" y="16894"/>
            <a:chExt cx="431400" cy="368378"/>
          </a:xfrm>
        </p:grpSpPr>
        <p:cxnSp>
          <p:nvCxnSpPr>
            <p:cNvPr id="125" name="Google Shape;125;p10"/>
            <p:cNvCxnSpPr/>
            <p:nvPr/>
          </p:nvCxnSpPr>
          <p:spPr>
            <a:xfrm>
              <a:off x="0" y="16894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6" name="Google Shape;126;p10"/>
            <p:cNvCxnSpPr/>
            <p:nvPr/>
          </p:nvCxnSpPr>
          <p:spPr>
            <a:xfrm>
              <a:off x="0" y="206851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7" name="Google Shape;127;p10"/>
            <p:cNvCxnSpPr/>
            <p:nvPr/>
          </p:nvCxnSpPr>
          <p:spPr>
            <a:xfrm>
              <a:off x="0" y="385272"/>
              <a:ext cx="431400" cy="0"/>
            </a:xfrm>
            <a:prstGeom prst="straightConnector1">
              <a:avLst/>
            </a:prstGeom>
            <a:noFill/>
            <a:ln w="337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128" name="Google Shape;128;p10"/>
          <p:cNvCxnSpPr/>
          <p:nvPr/>
        </p:nvCxnSpPr>
        <p:spPr>
          <a:xfrm>
            <a:off x="13080271" y="1028700"/>
            <a:ext cx="755700" cy="0"/>
          </a:xfrm>
          <a:prstGeom prst="straightConnector1">
            <a:avLst/>
          </a:prstGeom>
          <a:noFill/>
          <a:ln w="28575" cap="flat" cmpd="sng">
            <a:solidFill>
              <a:srgbClr val="FFFFFF">
                <a:alpha val="698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9" name="Google Shape;129;p10"/>
          <p:cNvGrpSpPr/>
          <p:nvPr/>
        </p:nvGrpSpPr>
        <p:grpSpPr>
          <a:xfrm>
            <a:off x="0" y="-125549"/>
            <a:ext cx="9287353" cy="10385080"/>
            <a:chOff x="0" y="-38100"/>
            <a:chExt cx="4816592" cy="2369400"/>
          </a:xfrm>
        </p:grpSpPr>
        <p:sp>
          <p:nvSpPr>
            <p:cNvPr id="130" name="Google Shape;130;p10"/>
            <p:cNvSpPr/>
            <p:nvPr/>
          </p:nvSpPr>
          <p:spPr>
            <a:xfrm>
              <a:off x="0" y="0"/>
              <a:ext cx="4816592" cy="2331197"/>
            </a:xfrm>
            <a:custGeom>
              <a:avLst/>
              <a:gdLst/>
              <a:ahLst/>
              <a:cxnLst/>
              <a:rect l="l" t="t" r="r" b="b"/>
              <a:pathLst>
                <a:path w="4816592" h="233119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31197"/>
                  </a:lnTo>
                  <a:lnTo>
                    <a:pt x="0" y="2331197"/>
                  </a:lnTo>
                  <a:close/>
                </a:path>
              </a:pathLst>
            </a:custGeom>
            <a:solidFill>
              <a:srgbClr val="072B3E"/>
            </a:solidFill>
            <a:ln>
              <a:noFill/>
            </a:ln>
          </p:spPr>
        </p:sp>
        <p:sp>
          <p:nvSpPr>
            <p:cNvPr id="131" name="Google Shape;131;p10"/>
            <p:cNvSpPr txBox="1"/>
            <p:nvPr/>
          </p:nvSpPr>
          <p:spPr>
            <a:xfrm>
              <a:off x="0" y="-38100"/>
              <a:ext cx="4816500" cy="236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l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Google Shape;132;p10"/>
          <p:cNvSpPr txBox="1"/>
          <p:nvPr/>
        </p:nvSpPr>
        <p:spPr>
          <a:xfrm>
            <a:off x="14781981" y="584201"/>
            <a:ext cx="720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133" name="Google Shape;133;p10"/>
          <p:cNvSpPr txBox="1"/>
          <p:nvPr/>
        </p:nvSpPr>
        <p:spPr>
          <a:xfrm>
            <a:off x="16395576" y="584201"/>
            <a:ext cx="863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134" name="Google Shape;134;p10"/>
          <p:cNvSpPr txBox="1"/>
          <p:nvPr/>
        </p:nvSpPr>
        <p:spPr>
          <a:xfrm>
            <a:off x="13139951" y="584201"/>
            <a:ext cx="636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135" name="Google Shape;135;p10"/>
          <p:cNvSpPr txBox="1"/>
          <p:nvPr/>
        </p:nvSpPr>
        <p:spPr>
          <a:xfrm>
            <a:off x="11697546" y="584201"/>
            <a:ext cx="5670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136" name="Google Shape;136;p10"/>
          <p:cNvSpPr txBox="1"/>
          <p:nvPr/>
        </p:nvSpPr>
        <p:spPr>
          <a:xfrm>
            <a:off x="1548328" y="584201"/>
            <a:ext cx="10953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YOUR LOGO</a:t>
            </a:r>
            <a:endParaRPr/>
          </a:p>
        </p:txBody>
      </p:sp>
      <p:sp>
        <p:nvSpPr>
          <p:cNvPr id="137" name="Google Shape;137;p10"/>
          <p:cNvSpPr txBox="1">
            <a:spLocks noGrp="1"/>
          </p:cNvSpPr>
          <p:nvPr>
            <p:ph type="title"/>
          </p:nvPr>
        </p:nvSpPr>
        <p:spPr>
          <a:xfrm>
            <a:off x="643450" y="4254400"/>
            <a:ext cx="95478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38" name="Google Shape;138;p10"/>
          <p:cNvSpPr>
            <a:spLocks noGrp="1"/>
          </p:cNvSpPr>
          <p:nvPr>
            <p:ph type="pic" idx="2"/>
          </p:nvPr>
        </p:nvSpPr>
        <p:spPr>
          <a:xfrm>
            <a:off x="12257313" y="34793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2205488" y="554881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93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1300" y="1762550"/>
            <a:ext cx="16046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600700" y="49365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465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Char char="•"/>
              <a:defRPr sz="23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746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Char char="–"/>
              <a:defRPr sz="23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7465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Char char="•"/>
              <a:defRPr sz="23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746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Char char="–"/>
              <a:defRPr sz="23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746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Char char="»"/>
              <a:defRPr sz="23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746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Char char="•"/>
              <a:defRPr sz="23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746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Char char="•"/>
              <a:defRPr sz="23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746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Char char="•"/>
              <a:defRPr sz="23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746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ontserrat"/>
              <a:buChar char="•"/>
              <a:defRPr sz="23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93B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/>
          <p:nvPr/>
        </p:nvSpPr>
        <p:spPr>
          <a:xfrm>
            <a:off x="4864354" y="413734"/>
            <a:ext cx="8559291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CF38B5-38FC-6319-1C03-D7F00599B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  <p:sp>
        <p:nvSpPr>
          <p:cNvPr id="5" name="Google Shape;213;p13">
            <a:extLst>
              <a:ext uri="{FF2B5EF4-FFF2-40B4-BE49-F238E27FC236}">
                <a16:creationId xmlns:a16="http://schemas.microsoft.com/office/drawing/2014/main" id="{3D41CD49-B79D-9257-32C2-C47A25567B01}"/>
              </a:ext>
            </a:extLst>
          </p:cNvPr>
          <p:cNvSpPr txBox="1"/>
          <p:nvPr/>
        </p:nvSpPr>
        <p:spPr>
          <a:xfrm>
            <a:off x="5330886" y="3294500"/>
            <a:ext cx="7626225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HRM &amp; Task Allocation</a:t>
            </a:r>
            <a:endParaRPr sz="4800" dirty="0"/>
          </a:p>
        </p:txBody>
      </p:sp>
      <p:sp>
        <p:nvSpPr>
          <p:cNvPr id="7" name="Google Shape;214;p13">
            <a:extLst>
              <a:ext uri="{FF2B5EF4-FFF2-40B4-BE49-F238E27FC236}">
                <a16:creationId xmlns:a16="http://schemas.microsoft.com/office/drawing/2014/main" id="{7E5574F0-B9AF-AB0D-A6C4-3F9B9D46EB57}"/>
              </a:ext>
            </a:extLst>
          </p:cNvPr>
          <p:cNvSpPr txBox="1"/>
          <p:nvPr/>
        </p:nvSpPr>
        <p:spPr>
          <a:xfrm>
            <a:off x="1196340" y="4215646"/>
            <a:ext cx="1637538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Members</a:t>
            </a:r>
            <a:r>
              <a:rPr lang="en-US" sz="2399" b="0" i="0" u="none" strike="noStrike" cap="none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:</a:t>
            </a:r>
            <a:endParaRPr lang="en-US" dirty="0">
              <a:latin typeface="Montserrat" panose="00000500000000000000" pitchFamily="2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8355BB5-1801-5AA7-8FE0-BF0277C2A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105001"/>
              </p:ext>
            </p:extLst>
          </p:nvPr>
        </p:nvGraphicFramePr>
        <p:xfrm>
          <a:off x="2895600" y="5293520"/>
          <a:ext cx="13319759" cy="294017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42160">
                  <a:extLst>
                    <a:ext uri="{9D8B030D-6E8A-4147-A177-3AD203B41FA5}">
                      <a16:colId xmlns:a16="http://schemas.microsoft.com/office/drawing/2014/main" val="4132496732"/>
                    </a:ext>
                  </a:extLst>
                </a:gridCol>
                <a:gridCol w="6416040">
                  <a:extLst>
                    <a:ext uri="{9D8B030D-6E8A-4147-A177-3AD203B41FA5}">
                      <a16:colId xmlns:a16="http://schemas.microsoft.com/office/drawing/2014/main" val="2221501550"/>
                    </a:ext>
                  </a:extLst>
                </a:gridCol>
                <a:gridCol w="4861559">
                  <a:extLst>
                    <a:ext uri="{9D8B030D-6E8A-4147-A177-3AD203B41FA5}">
                      <a16:colId xmlns:a16="http://schemas.microsoft.com/office/drawing/2014/main" val="1411410958"/>
                    </a:ext>
                  </a:extLst>
                </a:gridCol>
              </a:tblGrid>
              <a:tr h="9800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857500" algn="l"/>
                        </a:tabLst>
                      </a:pPr>
                      <a:r>
                        <a:rPr lang="en-GB" sz="40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US" sz="40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857500" algn="l"/>
                        </a:tabLst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LÊ TRỌNG NGHĨA</a:t>
                      </a:r>
                    </a:p>
                  </a:txBody>
                  <a:tcPr marL="68580" marR="6858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857500" algn="l"/>
                        </a:tabLst>
                      </a:pPr>
                      <a:r>
                        <a:rPr lang="en-GB" sz="40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cs typeface="Times New Roman" panose="02020603050405020304" pitchFamily="18" charset="0"/>
                        </a:rPr>
                        <a:t>STUDENT1477172 </a:t>
                      </a:r>
                      <a:endParaRPr lang="en-US" sz="40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9767461"/>
                  </a:ext>
                </a:extLst>
              </a:tr>
              <a:tr h="9800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857500" algn="l"/>
                        </a:tabLst>
                      </a:pPr>
                      <a:r>
                        <a:rPr lang="en-GB" sz="400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US" sz="400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857500" algn="l"/>
                        </a:tabLst>
                      </a:pPr>
                      <a:r>
                        <a:rPr lang="en-GB" sz="40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cs typeface="Times New Roman" panose="02020603050405020304" pitchFamily="18" charset="0"/>
                        </a:rPr>
                        <a:t>NGUYỄN ĐỨC LINH</a:t>
                      </a:r>
                      <a:endParaRPr lang="en-US" sz="40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857500" algn="l"/>
                        </a:tabLst>
                      </a:pPr>
                      <a:r>
                        <a:rPr lang="en-GB" sz="40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cs typeface="Times New Roman" panose="02020603050405020304" pitchFamily="18" charset="0"/>
                        </a:rPr>
                        <a:t>STUDENT1477171 </a:t>
                      </a:r>
                      <a:endParaRPr lang="en-US" sz="40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2054802"/>
                  </a:ext>
                </a:extLst>
              </a:tr>
              <a:tr h="9800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857500" algn="l"/>
                        </a:tabLst>
                      </a:pPr>
                      <a:r>
                        <a:rPr lang="en-GB" sz="400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US" sz="400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857500" algn="l"/>
                        </a:tabLst>
                      </a:pPr>
                      <a:r>
                        <a:rPr lang="en-GB" sz="40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cs typeface="Times New Roman" panose="02020603050405020304" pitchFamily="18" charset="0"/>
                        </a:rPr>
                        <a:t>TRẦN MINH QUANG</a:t>
                      </a:r>
                      <a:endParaRPr lang="en-US" sz="40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857500" algn="l"/>
                        </a:tabLst>
                      </a:pPr>
                      <a:r>
                        <a:rPr lang="en-GB" sz="40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cs typeface="Times New Roman" panose="02020603050405020304" pitchFamily="18" charset="0"/>
                        </a:rPr>
                        <a:t>STUDENT1477192 </a:t>
                      </a:r>
                      <a:endParaRPr lang="en-US" sz="40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186344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16"/>
          <p:cNvGrpSpPr/>
          <p:nvPr/>
        </p:nvGrpSpPr>
        <p:grpSpPr>
          <a:xfrm>
            <a:off x="2643628" y="1948904"/>
            <a:ext cx="5779754" cy="7309396"/>
            <a:chOff x="0" y="-28575"/>
            <a:chExt cx="1522240" cy="1925108"/>
          </a:xfrm>
        </p:grpSpPr>
        <p:sp>
          <p:nvSpPr>
            <p:cNvPr id="282" name="Google Shape;282;p16"/>
            <p:cNvSpPr/>
            <p:nvPr/>
          </p:nvSpPr>
          <p:spPr>
            <a:xfrm>
              <a:off x="0" y="0"/>
              <a:ext cx="1522240" cy="1896533"/>
            </a:xfrm>
            <a:custGeom>
              <a:avLst/>
              <a:gdLst/>
              <a:ahLst/>
              <a:cxnLst/>
              <a:rect l="l" t="t" r="r" b="b"/>
              <a:pathLst>
                <a:path w="1522240" h="1896533" extrusionOk="0">
                  <a:moveTo>
                    <a:pt x="0" y="0"/>
                  </a:moveTo>
                  <a:lnTo>
                    <a:pt x="1522240" y="0"/>
                  </a:lnTo>
                  <a:lnTo>
                    <a:pt x="1522240" y="1896533"/>
                  </a:lnTo>
                  <a:lnTo>
                    <a:pt x="0" y="18965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83" name="Google Shape;283;p16"/>
            <p:cNvSpPr txBox="1"/>
            <p:nvPr/>
          </p:nvSpPr>
          <p:spPr>
            <a:xfrm>
              <a:off x="0" y="-28575"/>
              <a:ext cx="1522240" cy="19251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1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4" name="Google Shape;284;p16"/>
          <p:cNvGrpSpPr/>
          <p:nvPr/>
        </p:nvGrpSpPr>
        <p:grpSpPr>
          <a:xfrm>
            <a:off x="9469023" y="1948904"/>
            <a:ext cx="5779754" cy="7309396"/>
            <a:chOff x="0" y="-28575"/>
            <a:chExt cx="1522240" cy="1925108"/>
          </a:xfrm>
        </p:grpSpPr>
        <p:sp>
          <p:nvSpPr>
            <p:cNvPr id="285" name="Google Shape;285;p16"/>
            <p:cNvSpPr/>
            <p:nvPr/>
          </p:nvSpPr>
          <p:spPr>
            <a:xfrm>
              <a:off x="0" y="0"/>
              <a:ext cx="1522240" cy="1896533"/>
            </a:xfrm>
            <a:custGeom>
              <a:avLst/>
              <a:gdLst/>
              <a:ahLst/>
              <a:cxnLst/>
              <a:rect l="l" t="t" r="r" b="b"/>
              <a:pathLst>
                <a:path w="1522240" h="1896533" extrusionOk="0">
                  <a:moveTo>
                    <a:pt x="0" y="0"/>
                  </a:moveTo>
                  <a:lnTo>
                    <a:pt x="1522240" y="0"/>
                  </a:lnTo>
                  <a:lnTo>
                    <a:pt x="1522240" y="1896533"/>
                  </a:lnTo>
                  <a:lnTo>
                    <a:pt x="0" y="18965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86" name="Google Shape;286;p16"/>
            <p:cNvSpPr txBox="1"/>
            <p:nvPr/>
          </p:nvSpPr>
          <p:spPr>
            <a:xfrm>
              <a:off x="0" y="-28575"/>
              <a:ext cx="1522240" cy="19251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1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3" name="Google Shape;293;p16"/>
          <p:cNvSpPr txBox="1"/>
          <p:nvPr/>
        </p:nvSpPr>
        <p:spPr>
          <a:xfrm>
            <a:off x="3127925" y="2498425"/>
            <a:ext cx="4815215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MISSION</a:t>
            </a:r>
            <a:endParaRPr/>
          </a:p>
        </p:txBody>
      </p:sp>
      <p:sp>
        <p:nvSpPr>
          <p:cNvPr id="294" name="Google Shape;294;p16"/>
          <p:cNvSpPr txBox="1"/>
          <p:nvPr/>
        </p:nvSpPr>
        <p:spPr>
          <a:xfrm>
            <a:off x="10474333" y="2498425"/>
            <a:ext cx="3769136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VISION</a:t>
            </a:r>
            <a:endParaRPr/>
          </a:p>
        </p:txBody>
      </p:sp>
      <p:sp>
        <p:nvSpPr>
          <p:cNvPr id="295" name="Google Shape;295;p16"/>
          <p:cNvSpPr txBox="1"/>
          <p:nvPr/>
        </p:nvSpPr>
        <p:spPr>
          <a:xfrm>
            <a:off x="3127925" y="3910647"/>
            <a:ext cx="4628400" cy="46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dirty="0">
                <a:solidFill>
                  <a:schemeClr val="bg1"/>
                </a:solidFill>
                <a:effectLst/>
                <a:latin typeface="Söhne"/>
              </a:rPr>
              <a:t>Provide a comprehensive HR management and task allocation solution to help small and medium-sized enterprises optimize workflows, enhance productivity, and increase operational efficiency.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96" name="Google Shape;296;p16"/>
          <p:cNvSpPr txBox="1"/>
          <p:nvPr/>
        </p:nvSpPr>
        <p:spPr>
          <a:xfrm>
            <a:off x="10153502" y="3910647"/>
            <a:ext cx="4628400" cy="5096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dirty="0">
                <a:solidFill>
                  <a:schemeClr val="bg1"/>
                </a:solidFill>
                <a:effectLst/>
                <a:latin typeface="Söhne"/>
              </a:rPr>
              <a:t>To become the leading work and HR management platform, offering convenience and innovation to small and medium-sized enterprises, contributing to sustainable development and long-term success.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AA4DF4-FBEA-1B98-F690-291FFE72D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597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" name="Google Shape;515;p24"/>
          <p:cNvGrpSpPr/>
          <p:nvPr/>
        </p:nvGrpSpPr>
        <p:grpSpPr>
          <a:xfrm>
            <a:off x="0" y="1435737"/>
            <a:ext cx="18288000" cy="8851263"/>
            <a:chOff x="0" y="0"/>
            <a:chExt cx="4816593" cy="2331197"/>
          </a:xfrm>
        </p:grpSpPr>
        <p:sp>
          <p:nvSpPr>
            <p:cNvPr id="516" name="Google Shape;516;p24"/>
            <p:cNvSpPr/>
            <p:nvPr/>
          </p:nvSpPr>
          <p:spPr>
            <a:xfrm>
              <a:off x="0" y="0"/>
              <a:ext cx="4816592" cy="2331197"/>
            </a:xfrm>
            <a:custGeom>
              <a:avLst/>
              <a:gdLst/>
              <a:ahLst/>
              <a:cxnLst/>
              <a:rect l="l" t="t" r="r" b="b"/>
              <a:pathLst>
                <a:path w="4816592" h="233119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31197"/>
                  </a:lnTo>
                  <a:lnTo>
                    <a:pt x="0" y="2331197"/>
                  </a:lnTo>
                  <a:close/>
                </a:path>
              </a:pathLst>
            </a:custGeom>
            <a:solidFill>
              <a:srgbClr val="072B3E"/>
            </a:solidFill>
            <a:ln>
              <a:noFill/>
            </a:ln>
          </p:spPr>
        </p:sp>
        <p:sp>
          <p:nvSpPr>
            <p:cNvPr id="517" name="Google Shape;517;p24"/>
            <p:cNvSpPr txBox="1"/>
            <p:nvPr/>
          </p:nvSpPr>
          <p:spPr>
            <a:xfrm>
              <a:off x="0" y="0"/>
              <a:ext cx="4816593" cy="23311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l" rtl="0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4" name="Google Shape;524;p24"/>
          <p:cNvSpPr txBox="1"/>
          <p:nvPr/>
        </p:nvSpPr>
        <p:spPr>
          <a:xfrm>
            <a:off x="6008746" y="4223669"/>
            <a:ext cx="7449436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rgbClr val="FFFFFF"/>
                </a:solidFill>
                <a:latin typeface="Montserrat"/>
                <a:sym typeface="Montserrat"/>
              </a:rPr>
              <a:t>04. TASK LIST</a:t>
            </a:r>
            <a:endParaRPr dirty="0"/>
          </a:p>
        </p:txBody>
      </p:sp>
      <p:pic>
        <p:nvPicPr>
          <p:cNvPr id="527" name="Google Shape;5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15864"/>
            <a:ext cx="20040724" cy="11272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504939B-7919-1B04-F688-F5C34C141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449F49-09C4-1DDA-435A-27149038E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56757FB-7FA3-E707-02A3-1109E957E7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971014"/>
              </p:ext>
            </p:extLst>
          </p:nvPr>
        </p:nvGraphicFramePr>
        <p:xfrm>
          <a:off x="3048000" y="2395682"/>
          <a:ext cx="12192001" cy="641456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881745">
                  <a:extLst>
                    <a:ext uri="{9D8B030D-6E8A-4147-A177-3AD203B41FA5}">
                      <a16:colId xmlns:a16="http://schemas.microsoft.com/office/drawing/2014/main" val="2771342656"/>
                    </a:ext>
                  </a:extLst>
                </a:gridCol>
                <a:gridCol w="3214256">
                  <a:extLst>
                    <a:ext uri="{9D8B030D-6E8A-4147-A177-3AD203B41FA5}">
                      <a16:colId xmlns:a16="http://schemas.microsoft.com/office/drawing/2014/main" val="258920949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1546849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35858042"/>
                    </a:ext>
                  </a:extLst>
                </a:gridCol>
              </a:tblGrid>
              <a:tr h="58314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STUDENT</a:t>
                      </a:r>
                    </a:p>
                  </a:txBody>
                  <a:tcPr>
                    <a:solidFill>
                      <a:schemeClr val="accent6">
                        <a:alpha val="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CONTENT</a:t>
                      </a:r>
                    </a:p>
                  </a:txBody>
                  <a:tcPr>
                    <a:solidFill>
                      <a:schemeClr val="accent6">
                        <a:alpha val="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TABLE NAME</a:t>
                      </a:r>
                    </a:p>
                  </a:txBody>
                  <a:tcPr>
                    <a:solidFill>
                      <a:schemeClr val="accent6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1093204"/>
                  </a:ext>
                </a:extLst>
              </a:tr>
              <a:tr h="583142">
                <a:tc rowSpan="3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LÊ TRỌNG NGHĨA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Admin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Manage staff list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Staff &amp; Evaluate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362055"/>
                  </a:ext>
                </a:extLst>
              </a:tr>
              <a:tr h="583142"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User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Edit personal information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01149"/>
                  </a:ext>
                </a:extLst>
              </a:tr>
              <a:tr h="583142"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View task evaluation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404815"/>
                  </a:ext>
                </a:extLst>
              </a:tr>
              <a:tr h="583142">
                <a:tc rowSpan="4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NGUYỄN ĐỨC LINH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Admin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Task management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Staff &amp; Task Execution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1218676"/>
                  </a:ext>
                </a:extLst>
              </a:tr>
              <a:tr h="583142"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Manage staff list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252013"/>
                  </a:ext>
                </a:extLst>
              </a:tr>
              <a:tr h="583142"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Assign and evaluate task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8321379"/>
                  </a:ext>
                </a:extLst>
              </a:tr>
              <a:tr h="583142"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User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Task report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590994"/>
                  </a:ext>
                </a:extLst>
              </a:tr>
              <a:tr h="583142">
                <a:tc rowSpan="3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TRẦN MINH QUANG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Admin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Salary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Salary &amp; Schedule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160283"/>
                  </a:ext>
                </a:extLst>
              </a:tr>
              <a:tr h="583142"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User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Check salary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305198"/>
                  </a:ext>
                </a:extLst>
              </a:tr>
              <a:tr h="583142"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User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View plan schedule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9567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1234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0"/>
          <p:cNvSpPr txBox="1"/>
          <p:nvPr/>
        </p:nvSpPr>
        <p:spPr>
          <a:xfrm>
            <a:off x="2119849" y="3102887"/>
            <a:ext cx="14048301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rgbClr val="FFFFFF"/>
                </a:solidFill>
                <a:latin typeface="Montserrat"/>
                <a:sym typeface="Montserrat"/>
              </a:rPr>
              <a:t>HRM &amp; TASK ALLOCATION</a:t>
            </a:r>
            <a:endParaRPr dirty="0"/>
          </a:p>
        </p:txBody>
      </p:sp>
      <p:sp>
        <p:nvSpPr>
          <p:cNvPr id="641" name="Google Shape;641;p30"/>
          <p:cNvSpPr txBox="1"/>
          <p:nvPr/>
        </p:nvSpPr>
        <p:spPr>
          <a:xfrm>
            <a:off x="3143698" y="5102950"/>
            <a:ext cx="11810379" cy="860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99" b="1" dirty="0">
                <a:solidFill>
                  <a:srgbClr val="FFFFFF"/>
                </a:solidFill>
                <a:latin typeface="Montserrat"/>
                <a:sym typeface="Montserrat"/>
              </a:rPr>
              <a:t>THANK YOU FOR WATCHING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0D8983-AC20-6362-0BF0-6F1046B65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515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2"/>
          <p:cNvSpPr txBox="1"/>
          <p:nvPr/>
        </p:nvSpPr>
        <p:spPr>
          <a:xfrm>
            <a:off x="1028700" y="2226400"/>
            <a:ext cx="13753281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TABLE OF CONTENTS</a:t>
            </a:r>
            <a:endParaRPr dirty="0"/>
          </a:p>
        </p:txBody>
      </p:sp>
      <p:sp>
        <p:nvSpPr>
          <p:cNvPr id="180" name="Google Shape;180;p12"/>
          <p:cNvSpPr txBox="1"/>
          <p:nvPr/>
        </p:nvSpPr>
        <p:spPr>
          <a:xfrm>
            <a:off x="1548328" y="4482936"/>
            <a:ext cx="1930813" cy="150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/>
          </a:p>
        </p:txBody>
      </p:sp>
      <p:sp>
        <p:nvSpPr>
          <p:cNvPr id="181" name="Google Shape;181;p12"/>
          <p:cNvSpPr txBox="1"/>
          <p:nvPr/>
        </p:nvSpPr>
        <p:spPr>
          <a:xfrm>
            <a:off x="5940687" y="4482936"/>
            <a:ext cx="2078610" cy="150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 dirty="0"/>
          </a:p>
        </p:txBody>
      </p:sp>
      <p:sp>
        <p:nvSpPr>
          <p:cNvPr id="182" name="Google Shape;182;p12"/>
          <p:cNvSpPr txBox="1"/>
          <p:nvPr/>
        </p:nvSpPr>
        <p:spPr>
          <a:xfrm>
            <a:off x="9918610" y="4482936"/>
            <a:ext cx="2078610" cy="150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/>
          </a:p>
        </p:txBody>
      </p:sp>
      <p:sp>
        <p:nvSpPr>
          <p:cNvPr id="188" name="Google Shape;188;p12"/>
          <p:cNvSpPr txBox="1"/>
          <p:nvPr/>
        </p:nvSpPr>
        <p:spPr>
          <a:xfrm>
            <a:off x="5326955" y="7015697"/>
            <a:ext cx="3306074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rgbClr val="FFFFFF"/>
                </a:solidFill>
                <a:latin typeface="Montserrat"/>
                <a:sym typeface="Montserrat"/>
              </a:rPr>
              <a:t>TEST RESULT</a:t>
            </a:r>
            <a:endParaRPr dirty="0"/>
          </a:p>
        </p:txBody>
      </p:sp>
      <p:sp>
        <p:nvSpPr>
          <p:cNvPr id="190" name="Google Shape;190;p12"/>
          <p:cNvSpPr txBox="1"/>
          <p:nvPr/>
        </p:nvSpPr>
        <p:spPr>
          <a:xfrm>
            <a:off x="1028700" y="7015697"/>
            <a:ext cx="3306074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/>
          </a:p>
        </p:txBody>
      </p:sp>
      <p:sp>
        <p:nvSpPr>
          <p:cNvPr id="191" name="Google Shape;191;p12"/>
          <p:cNvSpPr txBox="1"/>
          <p:nvPr/>
        </p:nvSpPr>
        <p:spPr>
          <a:xfrm>
            <a:off x="1028700" y="7815883"/>
            <a:ext cx="3451094" cy="2067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marR="0" lvl="0" indent="-34290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3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Actual Requirements</a:t>
            </a:r>
          </a:p>
          <a:p>
            <a:pPr marL="342900" marR="0" lvl="0" indent="-34290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3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Requirements for Project</a:t>
            </a:r>
          </a:p>
          <a:p>
            <a:pPr marL="342900" marR="0" lvl="0" indent="-34290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3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Deployment Diagram</a:t>
            </a:r>
            <a:endParaRPr dirty="0"/>
          </a:p>
        </p:txBody>
      </p:sp>
      <p:sp>
        <p:nvSpPr>
          <p:cNvPr id="192" name="Google Shape;192;p12"/>
          <p:cNvSpPr txBox="1"/>
          <p:nvPr/>
        </p:nvSpPr>
        <p:spPr>
          <a:xfrm>
            <a:off x="9755065" y="7015697"/>
            <a:ext cx="379447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17DAA3-5D87-3118-7064-341E935C4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  <p:sp>
        <p:nvSpPr>
          <p:cNvPr id="4" name="Google Shape;182;p12">
            <a:extLst>
              <a:ext uri="{FF2B5EF4-FFF2-40B4-BE49-F238E27FC236}">
                <a16:creationId xmlns:a16="http://schemas.microsoft.com/office/drawing/2014/main" id="{D956F1B4-B99D-36F1-125D-58472E287279}"/>
              </a:ext>
            </a:extLst>
          </p:cNvPr>
          <p:cNvSpPr txBox="1"/>
          <p:nvPr/>
        </p:nvSpPr>
        <p:spPr>
          <a:xfrm>
            <a:off x="13910787" y="4482936"/>
            <a:ext cx="2078610" cy="1846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04.</a:t>
            </a:r>
            <a:endParaRPr dirty="0"/>
          </a:p>
        </p:txBody>
      </p:sp>
      <p:sp>
        <p:nvSpPr>
          <p:cNvPr id="5" name="Google Shape;192;p12">
            <a:extLst>
              <a:ext uri="{FF2B5EF4-FFF2-40B4-BE49-F238E27FC236}">
                <a16:creationId xmlns:a16="http://schemas.microsoft.com/office/drawing/2014/main" id="{3349AFD7-11A8-41E8-D598-777A4F04D404}"/>
              </a:ext>
            </a:extLst>
          </p:cNvPr>
          <p:cNvSpPr txBox="1"/>
          <p:nvPr/>
        </p:nvSpPr>
        <p:spPr>
          <a:xfrm>
            <a:off x="13747242" y="7015697"/>
            <a:ext cx="379447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 LIST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4" name="Google Shape;5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3816310" cy="13396674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26"/>
          <p:cNvSpPr txBox="1"/>
          <p:nvPr/>
        </p:nvSpPr>
        <p:spPr>
          <a:xfrm>
            <a:off x="1278082" y="1895909"/>
            <a:ext cx="11394906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01. INTRODUCTION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5072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3"/>
          <p:cNvSpPr txBox="1"/>
          <p:nvPr/>
        </p:nvSpPr>
        <p:spPr>
          <a:xfrm>
            <a:off x="1053225" y="3271525"/>
            <a:ext cx="9490084" cy="4918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M</a:t>
            </a:r>
            <a:r>
              <a:rPr lang="en-US" sz="2399" b="0" i="0" u="none" strike="noStrike" cap="none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anage list of staff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View and edit self-information.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Assign, evaluate task.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Communicate in task.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Submit task when completed.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View evaluation from manager.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View Staff evaluation mark.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Work in LAN network.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Store user name and password for the next login.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Config database.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Logout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>
              <a:latin typeface="Montserrat" panose="00000500000000000000" pitchFamily="2" charset="0"/>
            </a:endParaRPr>
          </a:p>
        </p:txBody>
      </p:sp>
      <p:sp>
        <p:nvSpPr>
          <p:cNvPr id="2" name="Google Shape;179;p12">
            <a:extLst>
              <a:ext uri="{FF2B5EF4-FFF2-40B4-BE49-F238E27FC236}">
                <a16:creationId xmlns:a16="http://schemas.microsoft.com/office/drawing/2014/main" id="{D3C4AF21-C233-D0BD-D5F5-BC2678185A2E}"/>
              </a:ext>
            </a:extLst>
          </p:cNvPr>
          <p:cNvSpPr txBox="1"/>
          <p:nvPr/>
        </p:nvSpPr>
        <p:spPr>
          <a:xfrm>
            <a:off x="3771900" y="349883"/>
            <a:ext cx="13753281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ACTUAL REQUIREMENTS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449F49-09C4-1DDA-435A-27149038E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C03CA5-0C79-3330-3E2C-4FD83470AA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3215" y="2357920"/>
            <a:ext cx="9676237" cy="6450824"/>
          </a:xfrm>
          <a:prstGeom prst="rect">
            <a:avLst/>
          </a:prstGeom>
        </p:spPr>
      </p:pic>
      <p:sp>
        <p:nvSpPr>
          <p:cNvPr id="10" name="Google Shape;504;p23">
            <a:extLst>
              <a:ext uri="{FF2B5EF4-FFF2-40B4-BE49-F238E27FC236}">
                <a16:creationId xmlns:a16="http://schemas.microsoft.com/office/drawing/2014/main" id="{C8225439-A055-A2B6-DBAD-8D571DFD6E67}"/>
              </a:ext>
            </a:extLst>
          </p:cNvPr>
          <p:cNvSpPr txBox="1"/>
          <p:nvPr/>
        </p:nvSpPr>
        <p:spPr>
          <a:xfrm>
            <a:off x="390577" y="2685021"/>
            <a:ext cx="9490084" cy="42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Provide function:</a:t>
            </a:r>
          </a:p>
        </p:txBody>
      </p:sp>
    </p:spTree>
    <p:extLst>
      <p:ext uri="{BB962C8B-B14F-4D97-AF65-F5344CB8AC3E}">
        <p14:creationId xmlns:p14="http://schemas.microsoft.com/office/powerpoint/2010/main" val="2342104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3"/>
          <p:cNvSpPr txBox="1"/>
          <p:nvPr/>
        </p:nvSpPr>
        <p:spPr>
          <a:xfrm>
            <a:off x="637761" y="3304538"/>
            <a:ext cx="7702547" cy="42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Functional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2" name="Google Shape;179;p12">
            <a:extLst>
              <a:ext uri="{FF2B5EF4-FFF2-40B4-BE49-F238E27FC236}">
                <a16:creationId xmlns:a16="http://schemas.microsoft.com/office/drawing/2014/main" id="{D3C4AF21-C233-D0BD-D5F5-BC2678185A2E}"/>
              </a:ext>
            </a:extLst>
          </p:cNvPr>
          <p:cNvSpPr txBox="1"/>
          <p:nvPr/>
        </p:nvSpPr>
        <p:spPr>
          <a:xfrm>
            <a:off x="2497282" y="251237"/>
            <a:ext cx="13753281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REQUIREMENTS FOR PROJECT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449F49-09C4-1DDA-435A-27149038E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  <p:sp>
        <p:nvSpPr>
          <p:cNvPr id="4" name="Google Shape;504;p23">
            <a:extLst>
              <a:ext uri="{FF2B5EF4-FFF2-40B4-BE49-F238E27FC236}">
                <a16:creationId xmlns:a16="http://schemas.microsoft.com/office/drawing/2014/main" id="{810282C9-6B17-335B-90A0-5C34F8684138}"/>
              </a:ext>
            </a:extLst>
          </p:cNvPr>
          <p:cNvSpPr txBox="1"/>
          <p:nvPr/>
        </p:nvSpPr>
        <p:spPr>
          <a:xfrm>
            <a:off x="9947692" y="3304537"/>
            <a:ext cx="7702547" cy="42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Non - functional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5" name="Google Shape;504;p23">
            <a:extLst>
              <a:ext uri="{FF2B5EF4-FFF2-40B4-BE49-F238E27FC236}">
                <a16:creationId xmlns:a16="http://schemas.microsoft.com/office/drawing/2014/main" id="{EF5921F8-1672-27E0-5A8D-910D3D0F7179}"/>
              </a:ext>
            </a:extLst>
          </p:cNvPr>
          <p:cNvSpPr txBox="1"/>
          <p:nvPr/>
        </p:nvSpPr>
        <p:spPr>
          <a:xfrm>
            <a:off x="1108817" y="3823032"/>
            <a:ext cx="7702547" cy="594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b="1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Given Staff’s Role:</a:t>
            </a:r>
          </a:p>
          <a:p>
            <a:pPr marL="457200" lvl="3" indent="-457200">
              <a:lnSpc>
                <a:spcPct val="115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View self-information and edit information</a:t>
            </a:r>
          </a:p>
          <a:p>
            <a:pPr marL="457200" lvl="3" indent="-457200">
              <a:lnSpc>
                <a:spcPct val="115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Accept task assigned from Manager</a:t>
            </a:r>
          </a:p>
          <a:p>
            <a:pPr marL="457200" lvl="3" indent="-457200">
              <a:lnSpc>
                <a:spcPct val="115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Communicate in task</a:t>
            </a:r>
          </a:p>
          <a:p>
            <a:pPr marL="457200" lvl="3" indent="-457200">
              <a:lnSpc>
                <a:spcPct val="115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Work in LAN network</a:t>
            </a:r>
          </a:p>
          <a:p>
            <a:pPr marL="457200" lvl="3" indent="-457200">
              <a:lnSpc>
                <a:spcPct val="115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Submit task when completed</a:t>
            </a:r>
          </a:p>
          <a:p>
            <a:pPr marL="457200" lvl="3" indent="-457200">
              <a:lnSpc>
                <a:spcPct val="115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View evaluation</a:t>
            </a:r>
            <a:endParaRPr lang="en-US" sz="2399" dirty="0">
              <a:solidFill>
                <a:srgbClr val="FFFFFF"/>
              </a:solidFill>
              <a:latin typeface="Montserrat" panose="00000500000000000000" pitchFamily="2" charset="0"/>
              <a:ea typeface="Open Sans"/>
              <a:cs typeface="Open Sans"/>
              <a:sym typeface="Open Sans"/>
            </a:endParaRP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b="1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Given Manager’s Role</a:t>
            </a: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:</a:t>
            </a:r>
          </a:p>
          <a:p>
            <a:pPr marL="457200" lvl="3" indent="-457200">
              <a:lnSpc>
                <a:spcPct val="115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Evaluate task submitted by Staff</a:t>
            </a:r>
          </a:p>
          <a:p>
            <a:pPr marL="457200" lvl="3" indent="-457200">
              <a:lnSpc>
                <a:spcPct val="115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Manage list of staff (view, edit, add new, delete)</a:t>
            </a:r>
          </a:p>
          <a:p>
            <a:pPr marL="457200" lvl="3" indent="-457200">
              <a:lnSpc>
                <a:spcPct val="115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View all staff’s evaluation (filter by name, month)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b="1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Given Admin’s Role: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All function</a:t>
            </a:r>
          </a:p>
        </p:txBody>
      </p:sp>
      <p:sp>
        <p:nvSpPr>
          <p:cNvPr id="6" name="Google Shape;504;p23">
            <a:extLst>
              <a:ext uri="{FF2B5EF4-FFF2-40B4-BE49-F238E27FC236}">
                <a16:creationId xmlns:a16="http://schemas.microsoft.com/office/drawing/2014/main" id="{517AD26D-511D-9BF1-8F9A-64A8BAABBD37}"/>
              </a:ext>
            </a:extLst>
          </p:cNvPr>
          <p:cNvSpPr txBox="1"/>
          <p:nvPr/>
        </p:nvSpPr>
        <p:spPr>
          <a:xfrm>
            <a:off x="10446654" y="3825299"/>
            <a:ext cx="7702547" cy="2123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Usability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Speed and smooth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Easy to use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Security and safety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Compatibility</a:t>
            </a:r>
          </a:p>
        </p:txBody>
      </p:sp>
      <p:cxnSp>
        <p:nvCxnSpPr>
          <p:cNvPr id="7" name="Google Shape;469;p22">
            <a:extLst>
              <a:ext uri="{FF2B5EF4-FFF2-40B4-BE49-F238E27FC236}">
                <a16:creationId xmlns:a16="http://schemas.microsoft.com/office/drawing/2014/main" id="{520B532B-C186-11C5-AEEA-DC6ACCAD0666}"/>
              </a:ext>
            </a:extLst>
          </p:cNvPr>
          <p:cNvCxnSpPr>
            <a:cxnSpLocks/>
          </p:cNvCxnSpPr>
          <p:nvPr/>
        </p:nvCxnSpPr>
        <p:spPr>
          <a:xfrm>
            <a:off x="9490085" y="3482512"/>
            <a:ext cx="0" cy="6379885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62961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9;p12">
            <a:extLst>
              <a:ext uri="{FF2B5EF4-FFF2-40B4-BE49-F238E27FC236}">
                <a16:creationId xmlns:a16="http://schemas.microsoft.com/office/drawing/2014/main" id="{D3C4AF21-C233-D0BD-D5F5-BC2678185A2E}"/>
              </a:ext>
            </a:extLst>
          </p:cNvPr>
          <p:cNvSpPr txBox="1"/>
          <p:nvPr/>
        </p:nvSpPr>
        <p:spPr>
          <a:xfrm>
            <a:off x="3771900" y="349883"/>
            <a:ext cx="13753281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rgbClr val="FFFFFF"/>
                </a:solidFill>
                <a:latin typeface="Montserrat"/>
                <a:sym typeface="Montserrat"/>
              </a:rPr>
              <a:t>DEPLOYMENT DIAGRAM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449F49-09C4-1DDA-435A-27149038E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755E3F-6976-C0FE-3291-A43D4D11415E}"/>
              </a:ext>
            </a:extLst>
          </p:cNvPr>
          <p:cNvSpPr/>
          <p:nvPr/>
        </p:nvSpPr>
        <p:spPr>
          <a:xfrm>
            <a:off x="5140035" y="3299533"/>
            <a:ext cx="4987636" cy="10945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Montserrat" panose="00000500000000000000" pitchFamily="2" charset="0"/>
              </a:rPr>
              <a:t>Presentation Tier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F239AC-D979-7D27-37D2-0AF3E6B69208}"/>
              </a:ext>
            </a:extLst>
          </p:cNvPr>
          <p:cNvSpPr/>
          <p:nvPr/>
        </p:nvSpPr>
        <p:spPr>
          <a:xfrm>
            <a:off x="5140035" y="5606314"/>
            <a:ext cx="4987636" cy="10945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Montserrat" panose="00000500000000000000" pitchFamily="2" charset="0"/>
              </a:rPr>
              <a:t>Service Tier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4BA2D4-ACAE-541A-10D2-9025C94DF173}"/>
              </a:ext>
            </a:extLst>
          </p:cNvPr>
          <p:cNvSpPr/>
          <p:nvPr/>
        </p:nvSpPr>
        <p:spPr>
          <a:xfrm>
            <a:off x="5140035" y="7913096"/>
            <a:ext cx="4987636" cy="10945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Montserrat" panose="00000500000000000000" pitchFamily="2" charset="0"/>
              </a:rPr>
              <a:t>Database Tier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5B9ACF-F0ED-8423-C48C-9EE121530F6A}"/>
              </a:ext>
            </a:extLst>
          </p:cNvPr>
          <p:cNvCxnSpPr/>
          <p:nvPr/>
        </p:nvCxnSpPr>
        <p:spPr>
          <a:xfrm>
            <a:off x="7841671" y="4394042"/>
            <a:ext cx="0" cy="12122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19A982-48F4-2DF7-FECD-C444AAA4A0FE}"/>
              </a:ext>
            </a:extLst>
          </p:cNvPr>
          <p:cNvCxnSpPr>
            <a:cxnSpLocks/>
          </p:cNvCxnSpPr>
          <p:nvPr/>
        </p:nvCxnSpPr>
        <p:spPr>
          <a:xfrm flipV="1">
            <a:off x="7467598" y="4394042"/>
            <a:ext cx="0" cy="12122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535763F-69DB-F8A2-9647-F82FD22E6DDE}"/>
              </a:ext>
            </a:extLst>
          </p:cNvPr>
          <p:cNvCxnSpPr/>
          <p:nvPr/>
        </p:nvCxnSpPr>
        <p:spPr>
          <a:xfrm>
            <a:off x="7841671" y="6700824"/>
            <a:ext cx="0" cy="12122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0076C2B-AF0C-98A1-71B6-210AAE3E3B3A}"/>
              </a:ext>
            </a:extLst>
          </p:cNvPr>
          <p:cNvCxnSpPr>
            <a:cxnSpLocks/>
          </p:cNvCxnSpPr>
          <p:nvPr/>
        </p:nvCxnSpPr>
        <p:spPr>
          <a:xfrm flipV="1">
            <a:off x="7467598" y="6700824"/>
            <a:ext cx="0" cy="12122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Google Shape;504;p23">
            <a:extLst>
              <a:ext uri="{FF2B5EF4-FFF2-40B4-BE49-F238E27FC236}">
                <a16:creationId xmlns:a16="http://schemas.microsoft.com/office/drawing/2014/main" id="{0F4B3A80-FFC4-DA4B-6E04-F97C4F97399B}"/>
              </a:ext>
            </a:extLst>
          </p:cNvPr>
          <p:cNvSpPr txBox="1"/>
          <p:nvPr/>
        </p:nvSpPr>
        <p:spPr>
          <a:xfrm>
            <a:off x="10737561" y="3634485"/>
            <a:ext cx="2341129" cy="42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User Interface</a:t>
            </a:r>
          </a:p>
        </p:txBody>
      </p:sp>
      <p:sp>
        <p:nvSpPr>
          <p:cNvPr id="20" name="Google Shape;504;p23">
            <a:extLst>
              <a:ext uri="{FF2B5EF4-FFF2-40B4-BE49-F238E27FC236}">
                <a16:creationId xmlns:a16="http://schemas.microsoft.com/office/drawing/2014/main" id="{29E13E5A-467A-503F-041A-8C7F1626A9E3}"/>
              </a:ext>
            </a:extLst>
          </p:cNvPr>
          <p:cNvSpPr txBox="1"/>
          <p:nvPr/>
        </p:nvSpPr>
        <p:spPr>
          <a:xfrm>
            <a:off x="10737561" y="8248048"/>
            <a:ext cx="3089274" cy="42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Database Access</a:t>
            </a:r>
          </a:p>
        </p:txBody>
      </p:sp>
      <p:sp>
        <p:nvSpPr>
          <p:cNvPr id="21" name="Google Shape;504;p23">
            <a:extLst>
              <a:ext uri="{FF2B5EF4-FFF2-40B4-BE49-F238E27FC236}">
                <a16:creationId xmlns:a16="http://schemas.microsoft.com/office/drawing/2014/main" id="{5E230E95-8AD5-CCD5-CE8C-1E6AF7EA22F9}"/>
              </a:ext>
            </a:extLst>
          </p:cNvPr>
          <p:cNvSpPr txBox="1"/>
          <p:nvPr/>
        </p:nvSpPr>
        <p:spPr>
          <a:xfrm>
            <a:off x="10737560" y="5941266"/>
            <a:ext cx="3768141" cy="42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2399" dirty="0">
                <a:solidFill>
                  <a:srgbClr val="FFFFFF"/>
                </a:solidFill>
                <a:latin typeface="Montserrat" panose="00000500000000000000" pitchFamily="2" charset="0"/>
                <a:ea typeface="Open Sans"/>
                <a:cs typeface="Open Sans"/>
                <a:sym typeface="Open Sans"/>
              </a:rPr>
              <a:t>Filter and process Data</a:t>
            </a:r>
          </a:p>
        </p:txBody>
      </p:sp>
    </p:spTree>
    <p:extLst>
      <p:ext uri="{BB962C8B-B14F-4D97-AF65-F5344CB8AC3E}">
        <p14:creationId xmlns:p14="http://schemas.microsoft.com/office/powerpoint/2010/main" val="443359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oogle Shape;227;p14"/>
          <p:cNvGrpSpPr/>
          <p:nvPr/>
        </p:nvGrpSpPr>
        <p:grpSpPr>
          <a:xfrm>
            <a:off x="0" y="1254911"/>
            <a:ext cx="18288000" cy="9032089"/>
            <a:chOff x="0" y="-47625"/>
            <a:chExt cx="4816593" cy="2378822"/>
          </a:xfrm>
        </p:grpSpPr>
        <p:sp>
          <p:nvSpPr>
            <p:cNvPr id="228" name="Google Shape;228;p14"/>
            <p:cNvSpPr/>
            <p:nvPr/>
          </p:nvSpPr>
          <p:spPr>
            <a:xfrm>
              <a:off x="0" y="0"/>
              <a:ext cx="4816592" cy="2331197"/>
            </a:xfrm>
            <a:custGeom>
              <a:avLst/>
              <a:gdLst/>
              <a:ahLst/>
              <a:cxnLst/>
              <a:rect l="l" t="t" r="r" b="b"/>
              <a:pathLst>
                <a:path w="4816592" h="233119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31197"/>
                  </a:lnTo>
                  <a:lnTo>
                    <a:pt x="0" y="2331197"/>
                  </a:lnTo>
                  <a:close/>
                </a:path>
              </a:pathLst>
            </a:custGeom>
            <a:solidFill>
              <a:srgbClr val="072B3E"/>
            </a:solidFill>
            <a:ln>
              <a:noFill/>
            </a:ln>
          </p:spPr>
        </p:sp>
        <p:sp>
          <p:nvSpPr>
            <p:cNvPr id="229" name="Google Shape;229;p14"/>
            <p:cNvSpPr txBox="1"/>
            <p:nvPr/>
          </p:nvSpPr>
          <p:spPr>
            <a:xfrm>
              <a:off x="0" y="-47625"/>
              <a:ext cx="4816593" cy="23788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6" name="Google Shape;236;p14"/>
          <p:cNvSpPr txBox="1"/>
          <p:nvPr/>
        </p:nvSpPr>
        <p:spPr>
          <a:xfrm>
            <a:off x="1028700" y="2226400"/>
            <a:ext cx="1623060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rgbClr val="FFFFFF"/>
                </a:solidFill>
                <a:latin typeface="Montserrat"/>
                <a:sym typeface="Montserrat"/>
              </a:rPr>
              <a:t>02. TEST RESULT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D9BA29-392E-21A3-CCB8-6F129D886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  <p:pic>
        <p:nvPicPr>
          <p:cNvPr id="3" name="Google Shape;318;p17">
            <a:extLst>
              <a:ext uri="{FF2B5EF4-FFF2-40B4-BE49-F238E27FC236}">
                <a16:creationId xmlns:a16="http://schemas.microsoft.com/office/drawing/2014/main" id="{B20E4928-99E1-437B-816F-35AC100C8CB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859" y="2675938"/>
            <a:ext cx="19281674" cy="965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449F49-09C4-1DDA-435A-27149038E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56757FB-7FA3-E707-02A3-1109E957E7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901028"/>
              </p:ext>
            </p:extLst>
          </p:nvPr>
        </p:nvGraphicFramePr>
        <p:xfrm>
          <a:off x="3048000" y="2395682"/>
          <a:ext cx="12192000" cy="66929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89709">
                  <a:extLst>
                    <a:ext uri="{9D8B030D-6E8A-4147-A177-3AD203B41FA5}">
                      <a16:colId xmlns:a16="http://schemas.microsoft.com/office/drawing/2014/main" val="2771342656"/>
                    </a:ext>
                  </a:extLst>
                </a:gridCol>
                <a:gridCol w="7338291">
                  <a:extLst>
                    <a:ext uri="{9D8B030D-6E8A-4147-A177-3AD203B41FA5}">
                      <a16:colId xmlns:a16="http://schemas.microsoft.com/office/drawing/2014/main" val="258920949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15468490"/>
                    </a:ext>
                  </a:extLst>
                </a:gridCol>
              </a:tblGrid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NO.</a:t>
                      </a:r>
                    </a:p>
                  </a:txBody>
                  <a:tcPr>
                    <a:solidFill>
                      <a:schemeClr val="accent6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TEST</a:t>
                      </a:r>
                    </a:p>
                  </a:txBody>
                  <a:tcPr>
                    <a:solidFill>
                      <a:schemeClr val="accent6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RESULT</a:t>
                      </a:r>
                    </a:p>
                  </a:txBody>
                  <a:tcPr>
                    <a:solidFill>
                      <a:schemeClr val="accent6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1093204"/>
                  </a:ext>
                </a:extLst>
              </a:tr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Remember user name and password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OK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362055"/>
                  </a:ext>
                </a:extLst>
              </a:tr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2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Decentralization function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OK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01149"/>
                  </a:ext>
                </a:extLst>
              </a:tr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3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Assign and evaluate task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OK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404815"/>
                  </a:ext>
                </a:extLst>
              </a:tr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4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Submit task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OK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1218676"/>
                  </a:ext>
                </a:extLst>
              </a:tr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5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Manage staff list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OK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252013"/>
                  </a:ext>
                </a:extLst>
              </a:tr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6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View and edit profile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OK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8321379"/>
                  </a:ext>
                </a:extLst>
              </a:tr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8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View Evaluation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OK</a:t>
                      </a:r>
                    </a:p>
                  </a:txBody>
                  <a:tcPr>
                    <a:solidFill>
                      <a:schemeClr val="accent6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590994"/>
                  </a:ext>
                </a:extLst>
              </a:tr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9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Logout function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OK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160283"/>
                  </a:ext>
                </a:extLst>
              </a:tr>
              <a:tr h="66929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10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Work in LAN network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OK</a:t>
                      </a:r>
                    </a:p>
                  </a:txBody>
                  <a:tcPr>
                    <a:solidFill>
                      <a:schemeClr val="accent6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418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9945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" name="Google Shape;515;p24"/>
          <p:cNvGrpSpPr/>
          <p:nvPr/>
        </p:nvGrpSpPr>
        <p:grpSpPr>
          <a:xfrm>
            <a:off x="0" y="1409322"/>
            <a:ext cx="18288000" cy="8851263"/>
            <a:chOff x="0" y="0"/>
            <a:chExt cx="4816593" cy="2331197"/>
          </a:xfrm>
        </p:grpSpPr>
        <p:sp>
          <p:nvSpPr>
            <p:cNvPr id="516" name="Google Shape;516;p24"/>
            <p:cNvSpPr/>
            <p:nvPr/>
          </p:nvSpPr>
          <p:spPr>
            <a:xfrm>
              <a:off x="0" y="0"/>
              <a:ext cx="4816592" cy="2331197"/>
            </a:xfrm>
            <a:custGeom>
              <a:avLst/>
              <a:gdLst/>
              <a:ahLst/>
              <a:cxnLst/>
              <a:rect l="l" t="t" r="r" b="b"/>
              <a:pathLst>
                <a:path w="4816592" h="233119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2331197"/>
                  </a:lnTo>
                  <a:lnTo>
                    <a:pt x="0" y="2331197"/>
                  </a:lnTo>
                  <a:close/>
                </a:path>
              </a:pathLst>
            </a:custGeom>
            <a:solidFill>
              <a:srgbClr val="072B3E"/>
            </a:solidFill>
            <a:ln>
              <a:noFill/>
            </a:ln>
          </p:spPr>
        </p:sp>
        <p:sp>
          <p:nvSpPr>
            <p:cNvPr id="517" name="Google Shape;517;p24"/>
            <p:cNvSpPr txBox="1"/>
            <p:nvPr/>
          </p:nvSpPr>
          <p:spPr>
            <a:xfrm>
              <a:off x="0" y="0"/>
              <a:ext cx="4816593" cy="23311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l" rtl="0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4" name="Google Shape;524;p24"/>
          <p:cNvSpPr txBox="1"/>
          <p:nvPr/>
        </p:nvSpPr>
        <p:spPr>
          <a:xfrm>
            <a:off x="4849606" y="4357625"/>
            <a:ext cx="10381181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rgbClr val="FFFFFF"/>
                </a:solidFill>
                <a:latin typeface="Montserrat"/>
                <a:sym typeface="Montserrat"/>
              </a:rPr>
              <a:t>03. CONCLUSION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04939B-7919-1B04-F688-F5C34C141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0" y="-174124"/>
            <a:ext cx="2669236" cy="2669236"/>
          </a:xfrm>
          <a:prstGeom prst="rect">
            <a:avLst/>
          </a:prstGeom>
        </p:spPr>
      </p:pic>
      <p:pic>
        <p:nvPicPr>
          <p:cNvPr id="3" name="Google Shape;567;p26">
            <a:extLst>
              <a:ext uri="{FF2B5EF4-FFF2-40B4-BE49-F238E27FC236}">
                <a16:creationId xmlns:a16="http://schemas.microsoft.com/office/drawing/2014/main" id="{70AEE66F-A4D4-412C-F016-608E86164B1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-320" r="320"/>
          <a:stretch/>
        </p:blipFill>
        <p:spPr>
          <a:xfrm rot="854645">
            <a:off x="-1867953" y="3700458"/>
            <a:ext cx="23816300" cy="133966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7414041"/>
      </p:ext>
    </p:extLst>
  </p:cSld>
  <p:clrMapOvr>
    <a:masterClrMapping/>
  </p:clrMapOvr>
</p:sld>
</file>

<file path=ppt/theme/theme1.xml><?xml version="1.0" encoding="utf-8"?>
<a:theme xmlns:a="http://schemas.openxmlformats.org/drawingml/2006/main" name="Airline Business Plan Presentation">
  <a:themeElements>
    <a:clrScheme name="Office">
      <a:dk1>
        <a:srgbClr val="000000"/>
      </a:dk1>
      <a:lt1>
        <a:srgbClr val="FFFFFF"/>
      </a:lt1>
      <a:dk2>
        <a:srgbClr val="072B3E"/>
      </a:dk2>
      <a:lt2>
        <a:srgbClr val="0D70A0"/>
      </a:lt2>
      <a:accent1>
        <a:srgbClr val="036C9B"/>
      </a:accent1>
      <a:accent2>
        <a:srgbClr val="056793"/>
      </a:accent2>
      <a:accent3>
        <a:srgbClr val="FFFFFF"/>
      </a:accent3>
      <a:accent4>
        <a:srgbClr val="888888"/>
      </a:accent4>
      <a:accent5>
        <a:srgbClr val="666666"/>
      </a:accent5>
      <a:accent6>
        <a:srgbClr val="FFFFFF"/>
      </a:accent6>
      <a:hlink>
        <a:srgbClr val="072B3E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390</Words>
  <Application>Microsoft Office PowerPoint</Application>
  <PresentationFormat>Custom</PresentationFormat>
  <Paragraphs>144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Montserrat</vt:lpstr>
      <vt:lpstr>Wingdings</vt:lpstr>
      <vt:lpstr>Arial</vt:lpstr>
      <vt:lpstr>Open Sans</vt:lpstr>
      <vt:lpstr>Söhne</vt:lpstr>
      <vt:lpstr>Airline Business Plan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Trong Nghia Le</cp:lastModifiedBy>
  <cp:revision>1</cp:revision>
  <dcterms:modified xsi:type="dcterms:W3CDTF">2024-05-22T08:31:07Z</dcterms:modified>
</cp:coreProperties>
</file>